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82" r:id="rId3"/>
    <p:sldId id="273" r:id="rId4"/>
    <p:sldId id="304" r:id="rId5"/>
    <p:sldId id="283" r:id="rId6"/>
    <p:sldId id="284" r:id="rId7"/>
    <p:sldId id="306" r:id="rId8"/>
    <p:sldId id="285" r:id="rId9"/>
    <p:sldId id="286" r:id="rId10"/>
    <p:sldId id="287" r:id="rId11"/>
    <p:sldId id="261" r:id="rId12"/>
    <p:sldId id="291" r:id="rId13"/>
    <p:sldId id="278" r:id="rId14"/>
    <p:sldId id="288" r:id="rId15"/>
    <p:sldId id="303" r:id="rId16"/>
    <p:sldId id="289" r:id="rId17"/>
    <p:sldId id="290" r:id="rId18"/>
    <p:sldId id="281" r:id="rId19"/>
    <p:sldId id="302" r:id="rId20"/>
    <p:sldId id="26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0000"/>
    <a:srgbClr val="660033"/>
    <a:srgbClr val="990000"/>
    <a:srgbClr val="A50021"/>
    <a:srgbClr val="0000FF"/>
    <a:srgbClr val="FF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12634C-B72E-43FC-AEE0-9BE02049CC95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0E561-2DEC-4668-BABB-B6ED0B502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290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719EF05-A68E-46A4-8DFF-36D7A2E33CDF}" type="slidenum">
              <a:rPr lang="en-US" sz="1200" smtClean="0"/>
              <a:pPr eaLnBrk="1" hangingPunct="1"/>
              <a:t>1</a:t>
            </a:fld>
            <a:endParaRPr lang="en-US" sz="120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6504FDB-8659-4EEE-B1AD-533CC65C2B8D}" type="slidenum">
              <a:rPr lang="en-US" sz="1200" smtClean="0"/>
              <a:pPr eaLnBrk="1" hangingPunct="1"/>
              <a:t>11</a:t>
            </a:fld>
            <a:endParaRPr lang="en-US" sz="120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835A1EA-8572-4DC1-818E-BCA3F4E56719}" type="slidenum">
              <a:rPr lang="en-US" sz="1200" smtClean="0"/>
              <a:pPr eaLnBrk="1" hangingPunct="1"/>
              <a:t>20</a:t>
            </a:fld>
            <a:endParaRPr lang="en-US" sz="120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33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4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03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21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4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03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51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85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93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7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9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C19B1-9DD7-442A-91D0-025F2634B81C}" type="datetimeFigureOut">
              <a:rPr lang="en-US" smtClean="0"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13DCF-91A9-4265-A81C-335121E7D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57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trang-%20b2.pptx#3. PowerPoint Presentatio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trang-%20b2.pptx#13. PowerPoint Presentation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Presentation1.ppt#102. Slide 102" TargetMode="External"/><Relationship Id="rId2" Type="http://schemas.openxmlformats.org/officeDocument/2006/relationships/hyperlink" Target="trang-%20b2.pptx#15. PowerPoint Present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trang-%20b2.pptx#4. Kh&#225;i ni&#7879;m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trang-%20b2.pptx#2. PowerPoint Presentati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trang-%20b2.pptx#3. PowerPoint Presentation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4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28600" y="762000"/>
            <a:ext cx="8458200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Chương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IV: HỌC THUYẾT GIÁ TRỊ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968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3400" y="2209800"/>
            <a:ext cx="7924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9687" name="Text 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3400" y="3597275"/>
            <a:ext cx="70866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tệ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57200" y="5334000"/>
            <a:ext cx="4419600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054503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9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9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4" grpId="0" animBg="1"/>
      <p:bldP spid="1996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276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Cụ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:</a:t>
            </a:r>
          </a:p>
          <a:p>
            <a:pPr marL="0" indent="973138">
              <a:buNone/>
            </a:pPr>
            <a:r>
              <a:rPr lang="en-US" dirty="0" err="1" smtClean="0"/>
              <a:t>Cung</a:t>
            </a:r>
            <a:r>
              <a:rPr lang="en-US" dirty="0" smtClean="0"/>
              <a:t> = </a:t>
            </a:r>
            <a:r>
              <a:rPr lang="en-US" dirty="0" err="1" smtClean="0"/>
              <a:t>cầu</a:t>
            </a:r>
            <a:r>
              <a:rPr lang="en-US" dirty="0" smtClean="0"/>
              <a:t>     -&gt;       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 =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endParaRPr lang="en-US" dirty="0" smtClean="0"/>
          </a:p>
          <a:p>
            <a:pPr marL="0" indent="973138">
              <a:buNone/>
            </a:pPr>
            <a:r>
              <a:rPr lang="en-US" dirty="0" err="1" smtClean="0"/>
              <a:t>Cung</a:t>
            </a:r>
            <a:r>
              <a:rPr lang="en-US" dirty="0" smtClean="0"/>
              <a:t> &gt; </a:t>
            </a:r>
            <a:r>
              <a:rPr lang="en-US" dirty="0" err="1" smtClean="0"/>
              <a:t>cầu</a:t>
            </a:r>
            <a:r>
              <a:rPr lang="en-US" dirty="0" smtClean="0"/>
              <a:t>     -&gt;       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&lt;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endParaRPr lang="en-US" dirty="0" smtClean="0"/>
          </a:p>
          <a:p>
            <a:pPr marL="0" indent="973138">
              <a:buNone/>
            </a:pPr>
            <a:r>
              <a:rPr lang="en-US" dirty="0" err="1" smtClean="0"/>
              <a:t>Cung</a:t>
            </a:r>
            <a:r>
              <a:rPr lang="en-US" dirty="0" smtClean="0"/>
              <a:t> &lt; </a:t>
            </a:r>
            <a:r>
              <a:rPr lang="en-US" dirty="0" err="1" smtClean="0"/>
              <a:t>cầu</a:t>
            </a:r>
            <a:r>
              <a:rPr lang="en-US" dirty="0" smtClean="0"/>
              <a:t>     -&gt;       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&gt;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endParaRPr lang="en-US" dirty="0" smtClean="0"/>
          </a:p>
          <a:p>
            <a:pPr marL="0" indent="973138">
              <a:buNone/>
            </a:pPr>
            <a:endParaRPr lang="en-US" sz="2600" dirty="0" smtClean="0"/>
          </a:p>
          <a:p>
            <a:pPr marL="0" indent="457200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Tổng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loại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hàng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hóa</a:t>
            </a:r>
            <a:r>
              <a:rPr lang="en-US" dirty="0" smtClean="0">
                <a:solidFill>
                  <a:srgbClr val="FF0000"/>
                </a:solidFill>
              </a:rPr>
              <a:t>  =  </a:t>
            </a:r>
            <a:r>
              <a:rPr lang="en-US" dirty="0" err="1" smtClean="0">
                <a:solidFill>
                  <a:srgbClr val="FF0000"/>
                </a:solidFill>
              </a:rPr>
              <a:t>Tổng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chúng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66700" y="1905001"/>
            <a:ext cx="56769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i="1" u="sng" dirty="0" err="1" smtClean="0"/>
              <a:t>Yêu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cầu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đối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với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lưu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thông</a:t>
            </a:r>
            <a:r>
              <a:rPr lang="en-US" i="1" u="sng" dirty="0" smtClean="0"/>
              <a:t>:</a:t>
            </a:r>
          </a:p>
          <a:p>
            <a:pPr>
              <a:buFontTx/>
              <a:buChar char="-"/>
            </a:pPr>
            <a:endParaRPr lang="en-US" sz="1100" i="1" u="sng" dirty="0" smtClean="0"/>
          </a:p>
          <a:p>
            <a:pPr marL="0" indent="0">
              <a:buFont typeface="Arial" pitchFamily="34" charset="0"/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7620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95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9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571500" y="2818705"/>
            <a:ext cx="8191500" cy="138499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dirty="0">
                <a:solidFill>
                  <a:schemeClr val="bg1"/>
                </a:solidFill>
              </a:rPr>
              <a:t>	- </a:t>
            </a:r>
            <a:r>
              <a:rPr lang="en-US" sz="2800" dirty="0" err="1">
                <a:solidFill>
                  <a:schemeClr val="bg1"/>
                </a:solidFill>
              </a:rPr>
              <a:t>Giá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cả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của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một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hàng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hóa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có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thể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bán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cao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hoặc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thấp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nhưng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bao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giờ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cũng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phải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xoay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quanh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trục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giá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trị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hàng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hóa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08900" name="Text Box 4"/>
          <p:cNvSpPr txBox="1">
            <a:spLocks noChangeArrowheads="1"/>
          </p:cNvSpPr>
          <p:nvPr/>
        </p:nvSpPr>
        <p:spPr bwMode="auto">
          <a:xfrm>
            <a:off x="571500" y="4634805"/>
            <a:ext cx="8191500" cy="138499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chemeClr val="bg1"/>
                </a:solidFill>
              </a:rPr>
              <a:t>	- </a:t>
            </a:r>
            <a:r>
              <a:rPr lang="en-US" sz="2800" dirty="0" err="1">
                <a:solidFill>
                  <a:schemeClr val="bg1"/>
                </a:solidFill>
              </a:rPr>
              <a:t>Sự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vận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động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của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giá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cả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xoay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quanh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trục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giá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trị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hàng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hóa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chính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là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cơ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chế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hoạt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động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của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quy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luật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giá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trị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7620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95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2" name="Isosceles Triangle 1">
            <a:hlinkClick r:id="rId3" action="ppaction://hlinkpres?slideindex=3&amp;slidetitle=PowerPoint Presentation"/>
          </p:cNvPr>
          <p:cNvSpPr/>
          <p:nvPr/>
        </p:nvSpPr>
        <p:spPr>
          <a:xfrm>
            <a:off x="304800" y="6248400"/>
            <a:ext cx="5334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0" y="1676400"/>
            <a:ext cx="1905000" cy="10668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TÓM LẠI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60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 animBg="1"/>
      <p:bldP spid="2089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hlinkClick r:id="rId2" action="ppaction://hlinkpres?slideindex=13&amp;slidetitle=PowerPoint Presentation"/>
          </p:cNvPr>
          <p:cNvSpPr/>
          <p:nvPr/>
        </p:nvSpPr>
        <p:spPr>
          <a:xfrm>
            <a:off x="304800" y="2057400"/>
            <a:ext cx="2286000" cy="44196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599"/>
            <a:ext cx="9144000" cy="662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304800"/>
            <a:ext cx="8305800" cy="9541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0000FF"/>
                </a:solidFill>
              </a:rPr>
              <a:t>2</a:t>
            </a:r>
            <a:r>
              <a:rPr lang="en-US" sz="4400" b="1" dirty="0" smtClean="0">
                <a:solidFill>
                  <a:srgbClr val="0000FF"/>
                </a:solidFill>
              </a:rPr>
              <a:t>. </a:t>
            </a:r>
            <a:r>
              <a:rPr lang="en-US" sz="4400" b="1" dirty="0" err="1" smtClean="0">
                <a:solidFill>
                  <a:srgbClr val="0000FF"/>
                </a:solidFill>
              </a:rPr>
              <a:t>Tác</a:t>
            </a:r>
            <a:r>
              <a:rPr lang="en-US" sz="4400" b="1" dirty="0" smtClean="0">
                <a:solidFill>
                  <a:srgbClr val="0000FF"/>
                </a:solidFill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</a:rPr>
              <a:t>động</a:t>
            </a:r>
            <a:r>
              <a:rPr lang="en-US" sz="4400" b="1" dirty="0" smtClean="0">
                <a:solidFill>
                  <a:srgbClr val="0000FF"/>
                </a:solidFill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</a:rPr>
              <a:t>của</a:t>
            </a:r>
            <a:r>
              <a:rPr lang="en-US" sz="4400" b="1" dirty="0" smtClean="0">
                <a:solidFill>
                  <a:srgbClr val="0000FF"/>
                </a:solidFill>
              </a:rPr>
              <a:t> </a:t>
            </a:r>
            <a:r>
              <a:rPr lang="en-US" sz="4400" b="1" dirty="0">
                <a:solidFill>
                  <a:srgbClr val="0000FF"/>
                </a:solidFill>
              </a:rPr>
              <a:t>qui </a:t>
            </a:r>
            <a:r>
              <a:rPr lang="en-US" sz="4400" b="1" dirty="0" err="1">
                <a:solidFill>
                  <a:srgbClr val="0000FF"/>
                </a:solidFill>
              </a:rPr>
              <a:t>luật</a:t>
            </a:r>
            <a:r>
              <a:rPr lang="en-US" sz="4400" b="1" dirty="0">
                <a:solidFill>
                  <a:srgbClr val="0000FF"/>
                </a:solidFill>
              </a:rPr>
              <a:t> </a:t>
            </a:r>
            <a:r>
              <a:rPr lang="en-US" sz="4400" b="1" dirty="0" err="1">
                <a:solidFill>
                  <a:srgbClr val="0000FF"/>
                </a:solidFill>
              </a:rPr>
              <a:t>giá</a:t>
            </a:r>
            <a:r>
              <a:rPr lang="en-US" sz="4400" b="1" dirty="0">
                <a:solidFill>
                  <a:srgbClr val="0000FF"/>
                </a:solidFill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</a:rPr>
              <a:t>trị</a:t>
            </a:r>
            <a:endParaRPr lang="en-US" sz="4400" b="1" dirty="0" smtClean="0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sz="800" b="1" dirty="0">
              <a:solidFill>
                <a:srgbClr val="0000FF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133600" y="990600"/>
            <a:ext cx="1981200" cy="83820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114800" y="990600"/>
            <a:ext cx="76200" cy="83820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152900" y="990600"/>
            <a:ext cx="2933700" cy="91440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50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219200"/>
            <a:ext cx="9144000" cy="52322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050" name="Picture 2" descr="http://image.slidesharecdn.com/sech4-150722053617-lva1-app6891/95/quy-lut-gi-tr-12-638.jpg?cb=14375434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1828800"/>
            <a:ext cx="91440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-38100" y="1742420"/>
            <a:ext cx="9144000" cy="1915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437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09801"/>
            <a:ext cx="9123218" cy="142875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38550"/>
            <a:ext cx="4533900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968" y="3638550"/>
            <a:ext cx="4286250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1219200"/>
            <a:ext cx="9144000" cy="52322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5742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47800"/>
            <a:ext cx="31242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1447800"/>
            <a:ext cx="97536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228600" y="1752600"/>
            <a:ext cx="4038600" cy="53860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glow>
              <a:schemeClr val="accent1"/>
            </a:glow>
            <a:softEdge rad="12700"/>
          </a:effectLst>
        </p:spPr>
        <p:txBody>
          <a:bodyPr wrap="square">
            <a:spAutoFit/>
          </a:bodyPr>
          <a:lstStyle/>
          <a:p>
            <a:pPr algn="just"/>
            <a:r>
              <a:rPr lang="en-US" sz="2900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9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9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900" b="1" i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219200"/>
            <a:ext cx="9144000" cy="52322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858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067580"/>
            <a:ext cx="9144000" cy="138499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448050"/>
            <a:ext cx="63817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1219200"/>
            <a:ext cx="9144000" cy="52322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2560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768059"/>
            <a:ext cx="9144000" cy="1108741"/>
          </a:xfrm>
          <a:solidFill>
            <a:srgbClr val="CC00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ba:Thực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nghèo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067580"/>
            <a:ext cx="9144000" cy="138499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19200"/>
            <a:ext cx="9144000" cy="52322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6526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1935540"/>
            <a:ext cx="441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1219201"/>
            <a:ext cx="9102436" cy="1011381"/>
          </a:xfrm>
          <a:solidFill>
            <a:srgbClr val="C000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nghèo</a:t>
            </a:r>
            <a:endParaRPr lang="en-US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06636" y="52578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rơi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thua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lỗ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nghèo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36" y="2230582"/>
            <a:ext cx="4191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191000" cy="3398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4724400" y="2514600"/>
            <a:ext cx="609600" cy="609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Arrow 4"/>
          <p:cNvSpPr/>
          <p:nvPr/>
        </p:nvSpPr>
        <p:spPr>
          <a:xfrm>
            <a:off x="3733800" y="5791200"/>
            <a:ext cx="762000" cy="58677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06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235"/>
            <a:ext cx="9144000" cy="626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0" y="914401"/>
            <a:ext cx="9144000" cy="1219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nghèo</a:t>
            </a:r>
            <a:endParaRPr lang="en-US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268069"/>
            <a:ext cx="8839200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2</a:t>
            </a:r>
            <a:r>
              <a:rPr lang="en-US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err="1" smtClean="0">
                <a:solidFill>
                  <a:srgbClr val="0000FF"/>
                </a:solidFill>
              </a:rPr>
              <a:t>Tác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>
                <a:solidFill>
                  <a:srgbClr val="0000FF"/>
                </a:solidFill>
              </a:rPr>
              <a:t>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81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6200" y="76200"/>
            <a:ext cx="533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3400" y="990600"/>
            <a:ext cx="7239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AutoNum type="arabicPeriod"/>
            </a:pP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7">
            <a:hlinkClick r:id="rId2" action="ppaction://hlinkpres?slideindex=15&amp;slidetitle=PowerPoint Presentation"/>
          </p:cNvPr>
          <p:cNvSpPr txBox="1">
            <a:spLocks noChangeArrowheads="1"/>
          </p:cNvSpPr>
          <p:nvPr/>
        </p:nvSpPr>
        <p:spPr bwMode="auto">
          <a:xfrm>
            <a:off x="533400" y="2895600"/>
            <a:ext cx="8610600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Tác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động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của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quy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luật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giá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02&amp;slidetitle=Slide 102"/>
              </a:rPr>
              <a:t>trị</a:t>
            </a:r>
            <a:endParaRPr lang="en-US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5663" indent="398463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855663" indent="398463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855663" indent="398463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nghèo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>
            <a:hlinkClick r:id="rId4" action="ppaction://hlinkpres?slideindex=4&amp;slidetitle=Khái niệm"/>
          </p:cNvPr>
          <p:cNvSpPr/>
          <p:nvPr/>
        </p:nvSpPr>
        <p:spPr>
          <a:xfrm>
            <a:off x="528963" y="1752600"/>
            <a:ext cx="54146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796925" indent="398463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3249" y="2373868"/>
            <a:ext cx="5556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96925" indent="398463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7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AutoShap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57200" y="2321642"/>
            <a:ext cx="8077200" cy="3088558"/>
          </a:xfrm>
          <a:prstGeom prst="flowChartAlternateProcess">
            <a:avLst/>
          </a:prstGeom>
          <a:gradFill rotWithShape="1">
            <a:gsLst>
              <a:gs pos="0">
                <a:srgbClr val="FFFFCC"/>
              </a:gs>
              <a:gs pos="100000">
                <a:srgbClr val="99CC00"/>
              </a:gs>
            </a:gsLst>
            <a:lin ang="5400000" scaled="1"/>
          </a:gradFill>
          <a:ln w="76200" cmpd="tri" algn="ctr">
            <a:solidFill>
              <a:srgbClr val="33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thải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kém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hân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nghèo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sz="32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57200" y="725269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 smtClean="0">
                <a:solidFill>
                  <a:srgbClr val="0000FF"/>
                </a:solidFill>
              </a:rPr>
              <a:t>Ý </a:t>
            </a:r>
            <a:r>
              <a:rPr lang="en-US" sz="3600" b="1" dirty="0" err="1" smtClean="0">
                <a:solidFill>
                  <a:srgbClr val="0000FF"/>
                </a:solidFill>
              </a:rPr>
              <a:t>nghĩa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quy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luật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Isosceles Triangle 1">
            <a:hlinkClick r:id="rId3" action="ppaction://hlinkpres?slideindex=2&amp;slidetitle=PowerPoint Presentation"/>
          </p:cNvPr>
          <p:cNvSpPr/>
          <p:nvPr/>
        </p:nvSpPr>
        <p:spPr>
          <a:xfrm>
            <a:off x="304800" y="6172200"/>
            <a:ext cx="457200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4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990600"/>
            <a:ext cx="39624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Khái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niệm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71683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533400" y="2209800"/>
            <a:ext cx="8229600" cy="3352800"/>
          </a:xfrm>
          <a:noFill/>
        </p:spPr>
        <p:txBody>
          <a:bodyPr>
            <a:normAutofit fontScale="92500"/>
          </a:bodyPr>
          <a:lstStyle/>
          <a:p>
            <a:pPr algn="just" eaLnBrk="1" hangingPunct="1">
              <a:spcBef>
                <a:spcPct val="0"/>
              </a:spcBef>
              <a:buClr>
                <a:schemeClr val="bg1"/>
              </a:buClr>
              <a:buFontTx/>
              <a:buNone/>
            </a:pPr>
            <a:r>
              <a:rPr lang="en-US" dirty="0" smtClean="0"/>
              <a:t>   			</a:t>
            </a:r>
            <a:r>
              <a:rPr lang="en-US" sz="4000" dirty="0" err="1" smtClean="0"/>
              <a:t>Quy</a:t>
            </a:r>
            <a:r>
              <a:rPr lang="en-US" sz="4000" dirty="0" smtClean="0"/>
              <a:t> </a:t>
            </a:r>
            <a:r>
              <a:rPr lang="en-US" sz="4000" dirty="0" err="1" smtClean="0"/>
              <a:t>luật</a:t>
            </a:r>
            <a:r>
              <a:rPr lang="en-US" sz="4000" dirty="0" smtClean="0"/>
              <a:t> </a:t>
            </a:r>
            <a:r>
              <a:rPr lang="en-US" sz="4000" dirty="0" err="1" smtClean="0"/>
              <a:t>giá</a:t>
            </a:r>
            <a:r>
              <a:rPr lang="en-US" sz="4000" dirty="0" smtClean="0"/>
              <a:t> </a:t>
            </a:r>
            <a:r>
              <a:rPr lang="en-US" sz="4000" dirty="0" err="1" smtClean="0"/>
              <a:t>trị</a:t>
            </a:r>
            <a:r>
              <a:rPr lang="en-US" sz="4000" dirty="0" smtClean="0"/>
              <a:t> </a:t>
            </a:r>
            <a:r>
              <a:rPr lang="en-US" sz="4000" dirty="0" err="1" smtClean="0"/>
              <a:t>là</a:t>
            </a:r>
            <a:r>
              <a:rPr lang="en-US" sz="4000" dirty="0" smtClean="0"/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quy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luật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kinh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tế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/>
              <a:t>căn</a:t>
            </a:r>
            <a:r>
              <a:rPr lang="en-US" sz="4000" dirty="0" smtClean="0"/>
              <a:t> </a:t>
            </a:r>
            <a:r>
              <a:rPr lang="en-US" sz="4000" dirty="0" err="1" smtClean="0"/>
              <a:t>bản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sản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xuất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và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trao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đổi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hàng</a:t>
            </a:r>
            <a:r>
              <a:rPr lang="en-US" sz="4000" u="sng" dirty="0" smtClean="0">
                <a:solidFill>
                  <a:srgbClr val="FF3399"/>
                </a:solidFill>
              </a:rPr>
              <a:t> </a:t>
            </a:r>
            <a:r>
              <a:rPr lang="en-US" sz="4000" u="sng" dirty="0" err="1" smtClean="0">
                <a:solidFill>
                  <a:srgbClr val="FF3399"/>
                </a:solidFill>
              </a:rPr>
              <a:t>hóa</a:t>
            </a:r>
            <a:r>
              <a:rPr lang="en-US" sz="4000" dirty="0" smtClean="0"/>
              <a:t>, ở </a:t>
            </a:r>
            <a:r>
              <a:rPr lang="en-US" sz="4000" dirty="0" err="1" smtClean="0"/>
              <a:t>đâu</a:t>
            </a:r>
            <a:r>
              <a:rPr lang="en-US" sz="4000" dirty="0" smtClean="0"/>
              <a:t> </a:t>
            </a:r>
            <a:r>
              <a:rPr lang="en-US" sz="4000" dirty="0" err="1" smtClean="0"/>
              <a:t>có</a:t>
            </a:r>
            <a:r>
              <a:rPr lang="en-US" sz="4000" dirty="0" smtClean="0"/>
              <a:t> </a:t>
            </a:r>
            <a:r>
              <a:rPr lang="en-US" sz="4000" dirty="0" err="1" smtClean="0"/>
              <a:t>sản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trao</a:t>
            </a:r>
            <a:r>
              <a:rPr lang="en-US" sz="4000" dirty="0" smtClean="0"/>
              <a:t> </a:t>
            </a:r>
            <a:r>
              <a:rPr lang="en-US" sz="4000" dirty="0" err="1" smtClean="0"/>
              <a:t>đổi</a:t>
            </a:r>
            <a:r>
              <a:rPr lang="en-US" sz="4000" dirty="0" smtClean="0"/>
              <a:t> </a:t>
            </a:r>
            <a:r>
              <a:rPr lang="en-US" sz="4000" dirty="0" err="1" smtClean="0"/>
              <a:t>hàng</a:t>
            </a:r>
            <a:r>
              <a:rPr lang="en-US" sz="4000" dirty="0" smtClean="0"/>
              <a:t> </a:t>
            </a:r>
            <a:r>
              <a:rPr lang="en-US" sz="4000" dirty="0" err="1" smtClean="0"/>
              <a:t>hóa</a:t>
            </a:r>
            <a:r>
              <a:rPr lang="en-US" sz="4000" dirty="0" smtClean="0"/>
              <a:t> </a:t>
            </a:r>
            <a:r>
              <a:rPr lang="en-US" sz="4000" dirty="0" err="1" smtClean="0"/>
              <a:t>thì</a:t>
            </a:r>
            <a:r>
              <a:rPr lang="en-US" sz="4000" dirty="0" smtClean="0"/>
              <a:t> ở </a:t>
            </a:r>
            <a:r>
              <a:rPr lang="en-US" sz="4000" dirty="0" err="1" smtClean="0"/>
              <a:t>đó</a:t>
            </a:r>
            <a:r>
              <a:rPr lang="en-US" sz="4000" dirty="0" smtClean="0"/>
              <a:t> </a:t>
            </a:r>
            <a:r>
              <a:rPr lang="en-US" sz="4000" dirty="0" err="1" smtClean="0"/>
              <a:t>có</a:t>
            </a:r>
            <a:r>
              <a:rPr lang="en-US" sz="4000" dirty="0" smtClean="0"/>
              <a:t> </a:t>
            </a:r>
            <a:r>
              <a:rPr lang="en-US" sz="4000" dirty="0" err="1" smtClean="0"/>
              <a:t>sự</a:t>
            </a:r>
            <a:r>
              <a:rPr lang="en-US" sz="4000" dirty="0" smtClean="0"/>
              <a:t> </a:t>
            </a:r>
            <a:r>
              <a:rPr lang="en-US" sz="4000" dirty="0" err="1" smtClean="0"/>
              <a:t>tồn</a:t>
            </a:r>
            <a:r>
              <a:rPr lang="en-US" sz="4000" dirty="0" smtClean="0"/>
              <a:t> </a:t>
            </a:r>
            <a:r>
              <a:rPr lang="en-US" sz="4000" dirty="0" err="1" smtClean="0"/>
              <a:t>tại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phát</a:t>
            </a:r>
            <a:r>
              <a:rPr lang="en-US" sz="4000" dirty="0" smtClean="0"/>
              <a:t> </a:t>
            </a:r>
            <a:r>
              <a:rPr lang="en-US" sz="4000" dirty="0" err="1" smtClean="0"/>
              <a:t>huy</a:t>
            </a:r>
            <a:r>
              <a:rPr lang="en-US" sz="4000" dirty="0" smtClean="0"/>
              <a:t> </a:t>
            </a:r>
            <a:r>
              <a:rPr lang="en-US" sz="4000" dirty="0" err="1" smtClean="0"/>
              <a:t>tác</a:t>
            </a:r>
            <a:r>
              <a:rPr lang="en-US" sz="4000" dirty="0" smtClean="0"/>
              <a:t> </a:t>
            </a:r>
            <a:r>
              <a:rPr lang="en-US" sz="4000" dirty="0" err="1" smtClean="0"/>
              <a:t>dụng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dirty="0" err="1" smtClean="0"/>
              <a:t>quy</a:t>
            </a:r>
            <a:r>
              <a:rPr lang="en-US" sz="4000" dirty="0" smtClean="0"/>
              <a:t> </a:t>
            </a:r>
            <a:r>
              <a:rPr lang="en-US" sz="4000" dirty="0" err="1" smtClean="0"/>
              <a:t>luật</a:t>
            </a:r>
            <a:r>
              <a:rPr lang="en-US" sz="4000" dirty="0" smtClean="0"/>
              <a:t> </a:t>
            </a:r>
            <a:r>
              <a:rPr lang="en-US" sz="4000" dirty="0" err="1" smtClean="0"/>
              <a:t>giá</a:t>
            </a:r>
            <a:r>
              <a:rPr lang="en-US" sz="4000" dirty="0" smtClean="0"/>
              <a:t> </a:t>
            </a:r>
            <a:r>
              <a:rPr lang="en-US" sz="4000" dirty="0" err="1" smtClean="0"/>
              <a:t>trị</a:t>
            </a:r>
            <a:r>
              <a:rPr lang="en-US" sz="4000" dirty="0" smtClean="0"/>
              <a:t>.</a:t>
            </a:r>
            <a:r>
              <a:rPr lang="en-US" dirty="0" smtClean="0"/>
              <a:t> </a:t>
            </a:r>
          </a:p>
          <a:p>
            <a:pPr eaLnBrk="1" hangingPunct="1">
              <a:spcBef>
                <a:spcPct val="0"/>
              </a:spcBef>
              <a:buClr>
                <a:schemeClr val="bg1"/>
              </a:buClr>
              <a:buFontTx/>
              <a:buNone/>
            </a:pPr>
            <a:endParaRPr lang="en-US" sz="4000" dirty="0" smtClean="0">
              <a:latin typeface=".VnTime" pitchFamily="34" charset="0"/>
            </a:endParaRPr>
          </a:p>
        </p:txBody>
      </p:sp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19685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7963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52400"/>
            <a:ext cx="97536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Isosceles Triangle 3">
            <a:hlinkClick r:id="rId3" action="ppaction://hlinkpres?slideindex=3&amp;slidetitle=PowerPoint Presentation"/>
          </p:cNvPr>
          <p:cNvSpPr/>
          <p:nvPr/>
        </p:nvSpPr>
        <p:spPr>
          <a:xfrm>
            <a:off x="-304800" y="5257800"/>
            <a:ext cx="304800" cy="533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057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19685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9060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1"/>
            <a:ext cx="9144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9144000" cy="223996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	</a:t>
            </a:r>
            <a:r>
              <a:rPr lang="en-US" sz="3600" dirty="0" err="1" smtClean="0">
                <a:solidFill>
                  <a:srgbClr val="FF0000"/>
                </a:solidFill>
              </a:rPr>
              <a:t>Sản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xuất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/>
              <a:t>và</a:t>
            </a:r>
            <a:r>
              <a:rPr lang="en-US" sz="3600" dirty="0" smtClean="0"/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trao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đổi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/>
              <a:t>hàng</a:t>
            </a:r>
            <a:r>
              <a:rPr lang="en-US" sz="3600" dirty="0" smtClean="0"/>
              <a:t> </a:t>
            </a:r>
            <a:r>
              <a:rPr lang="en-US" sz="3600" dirty="0" err="1" smtClean="0"/>
              <a:t>hóa</a:t>
            </a:r>
            <a:r>
              <a:rPr lang="en-US" sz="3600" dirty="0" smtClean="0"/>
              <a:t> </a:t>
            </a:r>
            <a:r>
              <a:rPr lang="en-US" sz="3600" dirty="0" err="1" smtClean="0"/>
              <a:t>phải</a:t>
            </a:r>
            <a:r>
              <a:rPr lang="en-US" sz="3600" dirty="0" smtClean="0"/>
              <a:t> </a:t>
            </a:r>
            <a:r>
              <a:rPr lang="en-US" sz="3600" dirty="0" err="1" smtClean="0"/>
              <a:t>dựa</a:t>
            </a:r>
            <a:r>
              <a:rPr lang="en-US" sz="3600" dirty="0" smtClean="0"/>
              <a:t> </a:t>
            </a:r>
            <a:r>
              <a:rPr lang="en-US" sz="3600" dirty="0" err="1" smtClean="0"/>
              <a:t>trên</a:t>
            </a:r>
            <a:r>
              <a:rPr lang="en-US" sz="3600" dirty="0" smtClean="0"/>
              <a:t> </a:t>
            </a:r>
            <a:r>
              <a:rPr lang="en-US" sz="3600" dirty="0" err="1" smtClean="0"/>
              <a:t>cơ</a:t>
            </a:r>
            <a:r>
              <a:rPr lang="en-US" sz="3600" dirty="0" smtClean="0"/>
              <a:t> </a:t>
            </a:r>
            <a:r>
              <a:rPr lang="en-US" sz="3600" dirty="0" err="1" smtClean="0"/>
              <a:t>sở</a:t>
            </a:r>
            <a:r>
              <a:rPr lang="en-US" sz="3600" dirty="0" smtClean="0"/>
              <a:t> </a:t>
            </a:r>
            <a:r>
              <a:rPr lang="en-US" sz="3600" dirty="0" err="1" smtClean="0"/>
              <a:t>giá</a:t>
            </a:r>
            <a:r>
              <a:rPr lang="en-US" sz="3600" dirty="0" smtClean="0"/>
              <a:t> </a:t>
            </a:r>
            <a:r>
              <a:rPr lang="en-US" sz="3600" dirty="0" err="1" smtClean="0"/>
              <a:t>trị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nó</a:t>
            </a:r>
            <a:r>
              <a:rPr lang="en-US" sz="3600" dirty="0" smtClean="0"/>
              <a:t>, </a:t>
            </a:r>
            <a:r>
              <a:rPr lang="en-US" sz="3600" dirty="0" err="1" smtClean="0"/>
              <a:t>tức</a:t>
            </a:r>
            <a:r>
              <a:rPr lang="en-US" sz="3600" dirty="0" smtClean="0"/>
              <a:t> </a:t>
            </a:r>
            <a:r>
              <a:rPr lang="en-US" sz="3600" dirty="0" err="1" smtClean="0"/>
              <a:t>trên</a:t>
            </a:r>
            <a:r>
              <a:rPr lang="en-US" sz="3600" dirty="0" smtClean="0"/>
              <a:t> </a:t>
            </a:r>
            <a:r>
              <a:rPr lang="en-US" sz="3600" dirty="0" err="1" smtClean="0"/>
              <a:t>cơ</a:t>
            </a:r>
            <a:r>
              <a:rPr lang="en-US" sz="3600" dirty="0" smtClean="0"/>
              <a:t> </a:t>
            </a:r>
            <a:r>
              <a:rPr lang="en-US" sz="3600" dirty="0" err="1" smtClean="0"/>
              <a:t>sở</a:t>
            </a:r>
            <a:r>
              <a:rPr lang="en-US" sz="3600" dirty="0" smtClean="0"/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hao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phí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lao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động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xã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hội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cần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thiết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93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attuonggia.vn/wp-content/themes/cattuonggia/images/icon-lapd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62400"/>
            <a:ext cx="4010025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2743200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en-US" i="1" u="sng" dirty="0" err="1" smtClean="0"/>
              <a:t>Yêu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cầu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đối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với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sản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xuất</a:t>
            </a:r>
            <a:r>
              <a:rPr lang="en-US" i="1" u="sng" dirty="0" smtClean="0"/>
              <a:t>:</a:t>
            </a:r>
          </a:p>
          <a:p>
            <a:pPr>
              <a:buFontTx/>
              <a:buChar char="-"/>
            </a:pPr>
            <a:endParaRPr lang="en-US" sz="1600" u="sng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Hao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lao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hao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lao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	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it-IT" dirty="0">
                <a:sym typeface="Symbol"/>
              </a:rPr>
              <a:t>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endParaRPr lang="en-US" dirty="0" smtClean="0"/>
          </a:p>
          <a:p>
            <a:pPr marL="0" indent="0">
              <a:buNone/>
            </a:pPr>
            <a:r>
              <a:rPr lang="it-IT" dirty="0"/>
              <a:t>Lao động cá biệt  </a:t>
            </a:r>
            <a:r>
              <a:rPr lang="it-IT" dirty="0" smtClean="0"/>
              <a:t>    </a:t>
            </a:r>
            <a:r>
              <a:rPr lang="it-IT" dirty="0" smtClean="0">
                <a:sym typeface="Symbol"/>
              </a:rPr>
              <a:t></a:t>
            </a:r>
            <a:r>
              <a:rPr lang="it-IT" dirty="0" smtClean="0"/>
              <a:t>      </a:t>
            </a:r>
            <a:r>
              <a:rPr lang="it-IT" dirty="0"/>
              <a:t>Lao động xã hội cần thiết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19685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9060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19685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9060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3400" y="3932238"/>
            <a:ext cx="3657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Hao phí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lao động để sản xuất ra một hàng hoá trong điều kiện sản xuất bình thường, trình độ thành thạo trung bình và cường độ lao động trung bình.</a:t>
            </a:r>
            <a:endParaRPr lang="en-US" sz="28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2589501"/>
            <a:ext cx="4547755" cy="3811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85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905000"/>
            <a:ext cx="8229600" cy="2544763"/>
          </a:xfrm>
        </p:spPr>
        <p:txBody>
          <a:bodyPr/>
          <a:lstStyle/>
          <a:p>
            <a:pPr>
              <a:buFontTx/>
              <a:buChar char="-"/>
            </a:pPr>
            <a:r>
              <a:rPr lang="en-US" i="1" u="sng" dirty="0" err="1" smtClean="0"/>
              <a:t>Yêu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cầu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đối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với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lưu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thông</a:t>
            </a:r>
            <a:r>
              <a:rPr lang="en-US" i="1" u="sng" dirty="0" smtClean="0"/>
              <a:t>:</a:t>
            </a:r>
          </a:p>
          <a:p>
            <a:pPr>
              <a:buFontTx/>
              <a:buChar char="-"/>
            </a:pPr>
            <a:endParaRPr lang="en-US" sz="1050" i="1" u="sng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tắc</a:t>
            </a:r>
            <a:r>
              <a:rPr lang="en-US" dirty="0" smtClean="0"/>
              <a:t> </a:t>
            </a:r>
            <a:r>
              <a:rPr lang="en-US" dirty="0" err="1" smtClean="0"/>
              <a:t>ngang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endParaRPr lang="en-US" dirty="0"/>
          </a:p>
        </p:txBody>
      </p:sp>
      <p:sp>
        <p:nvSpPr>
          <p:cNvPr id="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7620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95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1447800" y="3519487"/>
            <a:ext cx="6324600" cy="976313"/>
            <a:chOff x="672" y="432"/>
            <a:chExt cx="3984" cy="615"/>
          </a:xfrm>
        </p:grpSpPr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2112" y="816"/>
              <a:ext cx="10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672" y="720"/>
              <a:ext cx="136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Hàng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hóa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>
                  <a:solidFill>
                    <a:srgbClr val="FF0000"/>
                  </a:solidFill>
                  <a:latin typeface="VNI-Times" pitchFamily="2" charset="0"/>
                </a:rPr>
                <a:t>A</a:t>
              </a: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V="1">
              <a:off x="2160" y="1008"/>
              <a:ext cx="9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3264" y="720"/>
              <a:ext cx="139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Hàng hóa </a:t>
              </a:r>
              <a:r>
                <a:rPr lang="en-US" sz="2800" b="1">
                  <a:solidFill>
                    <a:srgbClr val="FF0000"/>
                  </a:solidFill>
                  <a:latin typeface="VNI-Times" pitchFamily="2" charset="0"/>
                </a:rPr>
                <a:t>B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2160" y="432"/>
              <a:ext cx="905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Trao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đổ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endPara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-2" y="4686301"/>
            <a:ext cx="9144003" cy="2171700"/>
            <a:chOff x="-2" y="4686301"/>
            <a:chExt cx="9144003" cy="2171700"/>
          </a:xfrm>
        </p:grpSpPr>
        <p:pic>
          <p:nvPicPr>
            <p:cNvPr id="16" name="Picture 14" descr="mh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5372100"/>
              <a:ext cx="1360488" cy="148590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V="1">
              <a:off x="4114800" y="5829300"/>
              <a:ext cx="8747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4114800" y="6362700"/>
              <a:ext cx="8747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>
              <a:off x="6400800" y="4914900"/>
              <a:ext cx="2743201" cy="762000"/>
            </a:xfrm>
            <a:prstGeom prst="cloudCallout">
              <a:avLst>
                <a:gd name="adj1" fmla="val -43750"/>
                <a:gd name="adj2" fmla="val 80769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en-US" sz="2800" b="1" dirty="0">
                  <a:solidFill>
                    <a:srgbClr val="FF3300"/>
                  </a:solidFill>
                  <a:latin typeface="VNI-Times" pitchFamily="2" charset="0"/>
                </a:rPr>
                <a:t>2</a:t>
              </a:r>
              <a:r>
                <a:rPr lang="en-US" sz="2000" b="1" dirty="0" smtClean="0">
                  <a:solidFill>
                    <a:srgbClr val="FF3300"/>
                  </a:solidFill>
                  <a:latin typeface="VNI-Times" pitchFamily="2" charset="0"/>
                </a:rPr>
                <a:t> </a:t>
              </a:r>
              <a:r>
                <a:rPr lang="en-US" sz="2000" b="1" dirty="0" err="1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giờ</a:t>
              </a:r>
              <a:r>
                <a:rPr lang="en-US" sz="2000" b="1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lao</a:t>
              </a:r>
              <a:r>
                <a:rPr lang="en-US" sz="2000" b="1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động</a:t>
              </a:r>
              <a:endParaRPr lang="en-US" sz="20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AutoShape 18"/>
            <p:cNvSpPr>
              <a:spLocks noChangeArrowheads="1"/>
            </p:cNvSpPr>
            <p:nvPr/>
          </p:nvSpPr>
          <p:spPr bwMode="auto">
            <a:xfrm rot="16200000">
              <a:off x="838199" y="3848100"/>
              <a:ext cx="990600" cy="2667001"/>
            </a:xfrm>
            <a:prstGeom prst="cloudCallout">
              <a:avLst>
                <a:gd name="adj1" fmla="val -117245"/>
                <a:gd name="adj2" fmla="val 79162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/>
            <a:lstStyle/>
            <a:p>
              <a:r>
                <a:rPr lang="en-US" sz="2800" b="1" dirty="0" smtClean="0">
                  <a:solidFill>
                    <a:srgbClr val="FF3300"/>
                  </a:solidFill>
                  <a:latin typeface="VNI-Times" pitchFamily="2" charset="0"/>
                </a:rPr>
                <a:t>2 </a:t>
              </a:r>
              <a:r>
                <a:rPr lang="en-US" sz="2000" b="1" dirty="0" err="1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giờ</a:t>
              </a:r>
              <a:r>
                <a:rPr lang="en-US" sz="2000" b="1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lao</a:t>
              </a:r>
              <a:r>
                <a:rPr lang="en-US" sz="2000" b="1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động</a:t>
              </a:r>
              <a:endParaRPr lang="en-US" sz="20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5658" y="5372100"/>
              <a:ext cx="1676400" cy="1485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3468686"/>
            <a:ext cx="9906000" cy="378206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127000">
              <a:schemeClr val="bg1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84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6700" y="1752600"/>
            <a:ext cx="8229600" cy="914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i="1" u="sng" dirty="0" err="1" smtClean="0"/>
              <a:t>Yêu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cầu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đối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với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lưu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thông</a:t>
            </a:r>
            <a:r>
              <a:rPr lang="en-US" i="1" u="sng" dirty="0" smtClean="0"/>
              <a:t>:</a:t>
            </a:r>
          </a:p>
          <a:p>
            <a:pPr>
              <a:buFontTx/>
              <a:buChar char="-"/>
            </a:pPr>
            <a:endParaRPr lang="en-US" sz="1000" i="1" u="sng" dirty="0" smtClean="0"/>
          </a:p>
          <a:p>
            <a:pPr marL="0" indent="0">
              <a:buFont typeface="Arial" pitchFamily="34" charset="0"/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4800" y="76200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err="1">
                <a:solidFill>
                  <a:srgbClr val="0000FF"/>
                </a:solidFill>
              </a:rPr>
              <a:t>Nội</a:t>
            </a:r>
            <a:r>
              <a:rPr lang="en-US" sz="3600" b="1" dirty="0">
                <a:solidFill>
                  <a:srgbClr val="0000FF"/>
                </a:solidFill>
              </a:rPr>
              <a:t> dung </a:t>
            </a:r>
            <a:r>
              <a:rPr lang="en-US" sz="3600" b="1" dirty="0" err="1">
                <a:solidFill>
                  <a:srgbClr val="0000FF"/>
                </a:solidFill>
              </a:rPr>
              <a:t>của</a:t>
            </a:r>
            <a:r>
              <a:rPr lang="en-US" sz="3600" b="1" dirty="0">
                <a:solidFill>
                  <a:srgbClr val="0000FF"/>
                </a:solidFill>
              </a:rPr>
              <a:t> qui </a:t>
            </a:r>
            <a:r>
              <a:rPr lang="en-US" sz="3600" b="1" dirty="0" err="1">
                <a:solidFill>
                  <a:srgbClr val="0000FF"/>
                </a:solidFill>
              </a:rPr>
              <a:t>luật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giá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trị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950"/>
            <a:ext cx="5791200" cy="792162"/>
          </a:xfrm>
        </p:spPr>
        <p:txBody>
          <a:bodyPr>
            <a:normAutofit/>
          </a:bodyPr>
          <a:lstStyle/>
          <a:p>
            <a:pPr marL="571500" indent="-571500" eaLnBrk="1" hangingPunct="1">
              <a:buFont typeface="Wingdings" pitchFamily="2" charset="2"/>
              <a:buChar char="v"/>
            </a:pP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quy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luật</a:t>
            </a:r>
            <a:endParaRPr lang="en-US" sz="3600" b="1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7" name="Picture 2" descr="http://image.slidesharecdn.com/sech4-150722053617-lva1-app6891/95/quy-lut-gi-tr-9-638.jpg?cb=14375434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8" y="2362198"/>
            <a:ext cx="9150927" cy="449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93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729</Words>
  <Application>Microsoft Office PowerPoint</Application>
  <PresentationFormat>On-screen Show (4:3)</PresentationFormat>
  <Paragraphs>98</Paragraphs>
  <Slides>20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Khái niệm</vt:lpstr>
      <vt:lpstr>PowerPoint Presentation</vt:lpstr>
      <vt:lpstr>Nội dung của quy luật</vt:lpstr>
      <vt:lpstr>Nội dung của quy luật</vt:lpstr>
      <vt:lpstr>Nội dung của quy luật</vt:lpstr>
      <vt:lpstr>Nội dung của quy luật</vt:lpstr>
      <vt:lpstr>Nội dung của quy luật</vt:lpstr>
      <vt:lpstr>Nội dung của quy luật</vt:lpstr>
      <vt:lpstr>Nội dung của quy luật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67</cp:revision>
  <dcterms:created xsi:type="dcterms:W3CDTF">2015-06-08T05:26:49Z</dcterms:created>
  <dcterms:modified xsi:type="dcterms:W3CDTF">2015-11-04T07:31:07Z</dcterms:modified>
</cp:coreProperties>
</file>